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0"/>
  </p:notesMasterIdLst>
  <p:sldIdLst>
    <p:sldId id="256" r:id="rId2"/>
    <p:sldId id="268" r:id="rId3"/>
    <p:sldId id="270" r:id="rId4"/>
    <p:sldId id="274" r:id="rId5"/>
    <p:sldId id="276" r:id="rId6"/>
    <p:sldId id="275" r:id="rId7"/>
    <p:sldId id="273" r:id="rId8"/>
    <p:sldId id="277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IBM Plex Sans" panose="020B0503050203000203" pitchFamily="34" charset="0"/>
      <p:regular r:id="rId19"/>
      <p:bold r:id="rId20"/>
      <p:italic r:id="rId21"/>
      <p:boldItalic r:id="rId22"/>
    </p:embeddedFont>
    <p:embeddedFont>
      <p:font typeface="IBM Plex Sans SemiBold" panose="020B0703050203000203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>
          <p15:clr>
            <a:srgbClr val="747775"/>
          </p15:clr>
        </p15:guide>
        <p15:guide id="2" pos="24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34"/>
    <a:srgbClr val="0A0046"/>
    <a:srgbClr val="480046"/>
    <a:srgbClr val="FFD54F"/>
    <a:srgbClr val="1B1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9" autoAdjust="0"/>
    <p:restoredTop sz="94660"/>
  </p:normalViewPr>
  <p:slideViewPr>
    <p:cSldViewPr snapToGrid="0">
      <p:cViewPr varScale="1">
        <p:scale>
          <a:sx n="60" d="100"/>
          <a:sy n="60" d="100"/>
        </p:scale>
        <p:origin x="58" y="845"/>
      </p:cViewPr>
      <p:guideLst>
        <p:guide orient="horz" pos="935"/>
        <p:guide pos="2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590fed0fa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g25590fed0fa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0fed0fa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ff</a:t>
            </a:r>
            <a:endParaRPr dirty="0"/>
          </a:p>
        </p:txBody>
      </p:sp>
      <p:sp>
        <p:nvSpPr>
          <p:cNvPr id="170" name="Google Shape;170;g25590fed0fa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2298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0fed0fa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g25590fed0fa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4044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0fed0fa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g25590fed0fa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1030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0fed0fa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g25590fed0fa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7881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0fed0fa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g25590fed0fa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2208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0fed0fa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g25590fed0fa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2186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0fed0fa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g25590fed0fa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0829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457201"/>
            <a:ext cx="6507167" cy="2400300"/>
          </a:xfrm>
        </p:spPr>
        <p:txBody>
          <a:bodyPr anchor="b">
            <a:normAutofit/>
          </a:bodyPr>
          <a:lstStyle>
            <a:lvl1pPr algn="ctr">
              <a:defRPr sz="3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2914650"/>
            <a:ext cx="6507167" cy="1428750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0107340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3549649"/>
            <a:ext cx="7429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47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60" y="3974702"/>
            <a:ext cx="7429500" cy="37028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94474747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1"/>
            <a:ext cx="7429499" cy="2343149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5089619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34158091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2481436"/>
            <a:ext cx="7429500" cy="110160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583036"/>
            <a:ext cx="7429501" cy="6453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79913416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2914650"/>
            <a:ext cx="7429500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581400"/>
            <a:ext cx="7429500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88953593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1"/>
            <a:ext cx="7429499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2628900"/>
            <a:ext cx="74295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48043555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93856482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673" y="457200"/>
            <a:ext cx="1657886" cy="38862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9" y="457200"/>
            <a:ext cx="5657850" cy="38862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87330575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59306474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260" y="2481436"/>
            <a:ext cx="6515100" cy="1101600"/>
          </a:xfrm>
        </p:spPr>
        <p:txBody>
          <a:bodyPr anchor="b"/>
          <a:lstStyle>
            <a:lvl1pPr algn="r">
              <a:defRPr sz="3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259" y="3583036"/>
            <a:ext cx="651510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18871317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9" y="2000250"/>
            <a:ext cx="3657600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7959" y="2000250"/>
            <a:ext cx="3657600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49544569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1961" y="1993900"/>
            <a:ext cx="344169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9" y="2432447"/>
            <a:ext cx="3657600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32350" y="2000250"/>
            <a:ext cx="34532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7959" y="2432447"/>
            <a:ext cx="3657601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00154890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73144133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98115399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200150"/>
            <a:ext cx="2661841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7859" y="457201"/>
            <a:ext cx="4457701" cy="38862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28850"/>
            <a:ext cx="2661841" cy="13716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01713047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200150"/>
            <a:ext cx="4000501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75300" y="-13716"/>
            <a:ext cx="2457449" cy="517779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28850"/>
            <a:ext cx="4000501" cy="1371600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9409" y="4412457"/>
            <a:ext cx="685800" cy="273844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56059" y="4412457"/>
            <a:ext cx="382905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56960" y="4412457"/>
            <a:ext cx="2419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1536670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000250"/>
            <a:ext cx="7429499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3113522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4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5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3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8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Овал 23">
            <a:extLst>
              <a:ext uri="{FF2B5EF4-FFF2-40B4-BE49-F238E27FC236}">
                <a16:creationId xmlns:a16="http://schemas.microsoft.com/office/drawing/2014/main" id="{298148E5-CE59-4DE3-8F85-751E2C2D7AB3}"/>
              </a:ext>
            </a:extLst>
          </p:cNvPr>
          <p:cNvSpPr/>
          <p:nvPr/>
        </p:nvSpPr>
        <p:spPr>
          <a:xfrm>
            <a:off x="5718671" y="2046000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282A071-0393-45EA-AD2C-6802C120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71" y="2038800"/>
            <a:ext cx="1094400" cy="1094400"/>
          </a:xfrm>
          <a:prstGeom prst="rect">
            <a:avLst/>
          </a:prstGeom>
        </p:spPr>
      </p:pic>
      <p:sp>
        <p:nvSpPr>
          <p:cNvPr id="129" name="Google Shape;129;p25"/>
          <p:cNvSpPr/>
          <p:nvPr/>
        </p:nvSpPr>
        <p:spPr>
          <a:xfrm rot="5400000">
            <a:off x="3535" y="1500277"/>
            <a:ext cx="717300" cy="723900"/>
          </a:xfrm>
          <a:prstGeom prst="rtTriangle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/>
          <p:nvPr/>
        </p:nvSpPr>
        <p:spPr>
          <a:xfrm rot="-5400000">
            <a:off x="6009037" y="2008350"/>
            <a:ext cx="3120000" cy="3150300"/>
          </a:xfrm>
          <a:prstGeom prst="rtTriangle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25"/>
          <p:cNvGrpSpPr/>
          <p:nvPr/>
        </p:nvGrpSpPr>
        <p:grpSpPr>
          <a:xfrm>
            <a:off x="0" y="0"/>
            <a:ext cx="9144000" cy="1512000"/>
            <a:chOff x="0" y="0"/>
            <a:chExt cx="12192000" cy="2016000"/>
          </a:xfrm>
          <a:solidFill>
            <a:schemeClr val="tx2">
              <a:lumMod val="10000"/>
            </a:schemeClr>
          </a:solidFill>
        </p:grpSpPr>
        <p:sp>
          <p:nvSpPr>
            <p:cNvPr id="132" name="Google Shape;132;p25"/>
            <p:cNvSpPr/>
            <p:nvPr/>
          </p:nvSpPr>
          <p:spPr>
            <a:xfrm>
              <a:off x="0" y="1440000"/>
              <a:ext cx="6574800" cy="576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5"/>
            <p:cNvSpPr/>
            <p:nvPr/>
          </p:nvSpPr>
          <p:spPr>
            <a:xfrm>
              <a:off x="0" y="0"/>
              <a:ext cx="12192000" cy="1440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5"/>
            <p:cNvSpPr/>
            <p:nvPr/>
          </p:nvSpPr>
          <p:spPr>
            <a:xfrm rot="5400000">
              <a:off x="6574760" y="1439508"/>
              <a:ext cx="576000" cy="5760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5" name="Google Shape;13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969" y="425917"/>
            <a:ext cx="3125150" cy="80360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/>
        </p:nvSpPr>
        <p:spPr>
          <a:xfrm>
            <a:off x="459351" y="3126000"/>
            <a:ext cx="62490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i="0" u="none" strike="noStrike" cap="none" dirty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Typing Polygon</a:t>
            </a:r>
            <a:endParaRPr lang="ru-RU" sz="5000" dirty="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Vision document</a:t>
            </a:r>
            <a:endParaRPr lang="ru-RU" sz="2000" dirty="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20648" y="3758100"/>
            <a:ext cx="2117806" cy="138539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Овал 24">
            <a:extLst>
              <a:ext uri="{FF2B5EF4-FFF2-40B4-BE49-F238E27FC236}">
                <a16:creationId xmlns:a16="http://schemas.microsoft.com/office/drawing/2014/main" id="{8FA9F191-C83D-4DE4-A0A8-24CB0A1FD50E}"/>
              </a:ext>
            </a:extLst>
          </p:cNvPr>
          <p:cNvSpPr/>
          <p:nvPr/>
        </p:nvSpPr>
        <p:spPr>
          <a:xfrm>
            <a:off x="6177671" y="2139877"/>
            <a:ext cx="162000" cy="16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85;p29">
            <a:extLst>
              <a:ext uri="{FF2B5EF4-FFF2-40B4-BE49-F238E27FC236}">
                <a16:creationId xmlns:a16="http://schemas.microsoft.com/office/drawing/2014/main" id="{3DDD1BD8-18A9-4742-A2EF-E98CD8D5C0F9}"/>
              </a:ext>
            </a:extLst>
          </p:cNvPr>
          <p:cNvSpPr txBox="1"/>
          <p:nvPr/>
        </p:nvSpPr>
        <p:spPr>
          <a:xfrm>
            <a:off x="393173" y="284925"/>
            <a:ext cx="83238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92D05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Description</a:t>
            </a:r>
            <a:endParaRPr lang="ru" sz="3000" dirty="0">
              <a:solidFill>
                <a:srgbClr val="92D05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1" name="Google Shape;186;p29">
            <a:extLst>
              <a:ext uri="{FF2B5EF4-FFF2-40B4-BE49-F238E27FC236}">
                <a16:creationId xmlns:a16="http://schemas.microsoft.com/office/drawing/2014/main" id="{4F27D53B-75FD-4CC0-A53E-41EA03B609AE}"/>
              </a:ext>
            </a:extLst>
          </p:cNvPr>
          <p:cNvSpPr txBox="1"/>
          <p:nvPr/>
        </p:nvSpPr>
        <p:spPr>
          <a:xfrm>
            <a:off x="393173" y="913269"/>
            <a:ext cx="5580907" cy="245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  <a:buFont typeface="IBM Plex Sans"/>
              <a:buChar char="❖"/>
            </a:pPr>
            <a:r>
              <a:rPr lang="en-US" sz="1500" b="1" dirty="0">
                <a:solidFill>
                  <a:srgbClr val="FFFF00"/>
                </a:solidFill>
                <a:latin typeface="IBM Plex Sans"/>
                <a:sym typeface="IBM Plex Sans"/>
              </a:rPr>
              <a:t>Typing Polygon </a:t>
            </a:r>
            <a:r>
              <a:rPr lang="en-US" sz="1500" dirty="0">
                <a:latin typeface="IBM Plex Sans"/>
                <a:sym typeface="IBM Plex Sans"/>
              </a:rPr>
              <a:t>is</a:t>
            </a:r>
            <a:r>
              <a:rPr lang="ru-RU" sz="1500" dirty="0">
                <a:latin typeface="IBM Plex Sans"/>
                <a:sym typeface="IBM Plex Sans"/>
              </a:rPr>
              <a:t> </a:t>
            </a:r>
            <a:r>
              <a:rPr lang="en-US" sz="1500" dirty="0">
                <a:latin typeface="IBM Plex Sans"/>
                <a:ea typeface="IBM Plex Sans"/>
                <a:cs typeface="IBM Plex Sans"/>
                <a:sym typeface="IBM Plex Sans"/>
              </a:rPr>
              <a:t>playground for improving typing skills;</a:t>
            </a:r>
            <a:endParaRPr lang="ru-RU" sz="15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333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</a:pPr>
            <a:endParaRPr lang="ru-RU" sz="15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  <a:buFont typeface="IBM Plex Sans"/>
              <a:buChar char="❖"/>
            </a:pPr>
            <a:r>
              <a:rPr lang="en-US" sz="1500" dirty="0">
                <a:latin typeface="IBM Plex Sans"/>
                <a:ea typeface="IBM Plex Sans"/>
                <a:cs typeface="IBM Plex Sans"/>
                <a:sym typeface="IBM Plex Sans"/>
              </a:rPr>
              <a:t>Project provides gaming experience of </a:t>
            </a:r>
            <a:r>
              <a:rPr lang="en-US" sz="1500" b="1" dirty="0">
                <a:solidFill>
                  <a:srgbClr val="FFFF34"/>
                </a:solidFill>
                <a:latin typeface="IBM Plex Sans"/>
                <a:ea typeface="IBM Plex Sans"/>
                <a:cs typeface="IBM Plex Sans"/>
                <a:sym typeface="IBM Plex Sans"/>
              </a:rPr>
              <a:t>various game genres</a:t>
            </a:r>
            <a:r>
              <a:rPr lang="ru-RU" sz="1500" b="1" dirty="0">
                <a:solidFill>
                  <a:srgbClr val="FFFF34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500" dirty="0">
                <a:latin typeface="IBM Plex Sans"/>
                <a:ea typeface="IBM Plex Sans"/>
                <a:cs typeface="IBM Plex Sans"/>
                <a:sym typeface="IBM Plex Sans"/>
              </a:rPr>
              <a:t>in a typing setting</a:t>
            </a: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</a:p>
          <a:p>
            <a:pPr marL="1333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</a:pPr>
            <a:endParaRPr lang="ru-RU" sz="15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  <a:buFont typeface="IBM Plex Sans"/>
              <a:buChar char="❖"/>
            </a:pPr>
            <a:r>
              <a:rPr lang="en-US" sz="1500" dirty="0">
                <a:latin typeface="IBM Plex Sans"/>
                <a:ea typeface="IBM Plex Sans"/>
                <a:cs typeface="IBM Plex Sans"/>
                <a:sym typeface="IBM Plex Sans"/>
              </a:rPr>
              <a:t>Game uses </a:t>
            </a:r>
            <a:r>
              <a:rPr lang="en-US" sz="1500" b="1" dirty="0">
                <a:solidFill>
                  <a:srgbClr val="FFFF34"/>
                </a:solidFill>
                <a:latin typeface="IBM Plex Sans"/>
                <a:sym typeface="IBM Plex Sans"/>
              </a:rPr>
              <a:t>technological tools </a:t>
            </a:r>
            <a:r>
              <a:rPr lang="en-US" sz="1500" dirty="0">
                <a:latin typeface="IBM Plex Sans"/>
                <a:ea typeface="IBM Plex Sans"/>
                <a:cs typeface="IBM Plex Sans"/>
                <a:sym typeface="IBM Plex Sans"/>
              </a:rPr>
              <a:t>to analyze user typing</a:t>
            </a: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  <a:buFont typeface="IBM Plex Sans"/>
              <a:buChar char="❖"/>
            </a:pPr>
            <a:endParaRPr lang="ru-RU" sz="15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  <a:buFont typeface="IBM Plex Sans"/>
              <a:buChar char="❖"/>
            </a:pPr>
            <a:r>
              <a:rPr lang="en-US" sz="1500" dirty="0">
                <a:latin typeface="IBM Plex Sans"/>
                <a:ea typeface="IBM Plex Sans"/>
                <a:cs typeface="IBM Plex Sans"/>
                <a:sym typeface="IBM Plex Sans"/>
              </a:rPr>
              <a:t>Players can share their own game modes created using the </a:t>
            </a:r>
            <a:r>
              <a:rPr lang="en-US" sz="1500" b="1" dirty="0">
                <a:solidFill>
                  <a:srgbClr val="FFFF34"/>
                </a:solidFill>
                <a:latin typeface="IBM Plex Sans"/>
                <a:sym typeface="IBM Plex Sans"/>
              </a:rPr>
              <a:t>level builder</a:t>
            </a:r>
            <a:r>
              <a:rPr lang="en-US" sz="1500" dirty="0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</p:txBody>
      </p:sp>
      <p:grpSp>
        <p:nvGrpSpPr>
          <p:cNvPr id="22" name="Google Shape;187;p29">
            <a:extLst>
              <a:ext uri="{FF2B5EF4-FFF2-40B4-BE49-F238E27FC236}">
                <a16:creationId xmlns:a16="http://schemas.microsoft.com/office/drawing/2014/main" id="{8D6BC45F-542C-4EE9-BA31-A004FCF41956}"/>
              </a:ext>
            </a:extLst>
          </p:cNvPr>
          <p:cNvGrpSpPr/>
          <p:nvPr/>
        </p:nvGrpSpPr>
        <p:grpSpPr>
          <a:xfrm>
            <a:off x="0" y="4549499"/>
            <a:ext cx="9144000" cy="594001"/>
            <a:chOff x="0" y="6065998"/>
            <a:chExt cx="12192000" cy="792002"/>
          </a:xfrm>
          <a:solidFill>
            <a:schemeClr val="bg2">
              <a:lumMod val="50000"/>
            </a:schemeClr>
          </a:solidFill>
        </p:grpSpPr>
        <p:sp>
          <p:nvSpPr>
            <p:cNvPr id="23" name="Google Shape;188;p29">
              <a:extLst>
                <a:ext uri="{FF2B5EF4-FFF2-40B4-BE49-F238E27FC236}">
                  <a16:creationId xmlns:a16="http://schemas.microsoft.com/office/drawing/2014/main" id="{E5505D8D-2113-4B35-90AB-AEF7B0ABAF1E}"/>
                </a:ext>
              </a:extLst>
            </p:cNvPr>
            <p:cNvSpPr/>
            <p:nvPr/>
          </p:nvSpPr>
          <p:spPr>
            <a:xfrm rot="10800000">
              <a:off x="2046600" y="6065998"/>
              <a:ext cx="10145400" cy="792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" name="Google Shape;189;p29">
              <a:extLst>
                <a:ext uri="{FF2B5EF4-FFF2-40B4-BE49-F238E27FC236}">
                  <a16:creationId xmlns:a16="http://schemas.microsoft.com/office/drawing/2014/main" id="{F7F4F74A-DE93-4709-BFA9-BF66EE7459D6}"/>
                </a:ext>
              </a:extLst>
            </p:cNvPr>
            <p:cNvGrpSpPr/>
            <p:nvPr/>
          </p:nvGrpSpPr>
          <p:grpSpPr>
            <a:xfrm>
              <a:off x="0" y="6066000"/>
              <a:ext cx="2949198" cy="792000"/>
              <a:chOff x="10032000" y="0"/>
              <a:chExt cx="2949198" cy="792000"/>
            </a:xfrm>
            <a:grpFill/>
          </p:grpSpPr>
          <p:sp>
            <p:nvSpPr>
              <p:cNvPr id="25" name="Google Shape;190;p29">
                <a:extLst>
                  <a:ext uri="{FF2B5EF4-FFF2-40B4-BE49-F238E27FC236}">
                    <a16:creationId xmlns:a16="http://schemas.microsoft.com/office/drawing/2014/main" id="{5F192287-938E-4F78-BE53-65718CA4E407}"/>
                  </a:ext>
                </a:extLst>
              </p:cNvPr>
              <p:cNvSpPr/>
              <p:nvPr/>
            </p:nvSpPr>
            <p:spPr>
              <a:xfrm rot="10800000">
                <a:off x="10032000" y="0"/>
                <a:ext cx="2160000" cy="792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91;p29">
                <a:extLst>
                  <a:ext uri="{FF2B5EF4-FFF2-40B4-BE49-F238E27FC236}">
                    <a16:creationId xmlns:a16="http://schemas.microsoft.com/office/drawing/2014/main" id="{CBEDCBBF-1E39-4DDF-82BB-1FE09BD07D71}"/>
                  </a:ext>
                </a:extLst>
              </p:cNvPr>
              <p:cNvSpPr/>
              <p:nvPr/>
            </p:nvSpPr>
            <p:spPr>
              <a:xfrm>
                <a:off x="12189198" y="0"/>
                <a:ext cx="792000" cy="792000"/>
              </a:xfrm>
              <a:prstGeom prst="rtTriangle">
                <a:avLst/>
              </a:prstGeom>
              <a:grp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7" name="Google Shape;192;p29">
                <a:extLst>
                  <a:ext uri="{FF2B5EF4-FFF2-40B4-BE49-F238E27FC236}">
                    <a16:creationId xmlns:a16="http://schemas.microsoft.com/office/drawing/2014/main" id="{AA7B16DB-FCB6-4AA7-B245-105C35A2C6C9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429252" y="240595"/>
                <a:ext cx="1386495" cy="356527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pic>
        <p:nvPicPr>
          <p:cNvPr id="28" name="Google Shape;193;p29">
            <a:extLst>
              <a:ext uri="{FF2B5EF4-FFF2-40B4-BE49-F238E27FC236}">
                <a16:creationId xmlns:a16="http://schemas.microsoft.com/office/drawing/2014/main" id="{F5BA77A8-197F-4B31-842E-DAA99A15EC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5863" y="4383394"/>
            <a:ext cx="1298138" cy="8491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1705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85;p29">
            <a:extLst>
              <a:ext uri="{FF2B5EF4-FFF2-40B4-BE49-F238E27FC236}">
                <a16:creationId xmlns:a16="http://schemas.microsoft.com/office/drawing/2014/main" id="{3DDD1BD8-18A9-4742-A2EF-E98CD8D5C0F9}"/>
              </a:ext>
            </a:extLst>
          </p:cNvPr>
          <p:cNvSpPr txBox="1"/>
          <p:nvPr/>
        </p:nvSpPr>
        <p:spPr>
          <a:xfrm>
            <a:off x="393173" y="284925"/>
            <a:ext cx="83238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92D05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Description</a:t>
            </a:r>
            <a:endParaRPr lang="ru" sz="3000" dirty="0">
              <a:solidFill>
                <a:srgbClr val="92D05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1" name="Google Shape;186;p29">
            <a:extLst>
              <a:ext uri="{FF2B5EF4-FFF2-40B4-BE49-F238E27FC236}">
                <a16:creationId xmlns:a16="http://schemas.microsoft.com/office/drawing/2014/main" id="{4F27D53B-75FD-4CC0-A53E-41EA03B609AE}"/>
              </a:ext>
            </a:extLst>
          </p:cNvPr>
          <p:cNvSpPr txBox="1"/>
          <p:nvPr/>
        </p:nvSpPr>
        <p:spPr>
          <a:xfrm>
            <a:off x="393173" y="913269"/>
            <a:ext cx="5362585" cy="272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  <a:buFont typeface="IBM Plex Sans"/>
              <a:buChar char="❖"/>
            </a:pPr>
            <a:r>
              <a:rPr lang="en-US" sz="1500" b="1" dirty="0">
                <a:solidFill>
                  <a:srgbClr val="FFFF34"/>
                </a:solidFill>
                <a:latin typeface="IBM Plex Sans"/>
                <a:ea typeface="IBM Plex Sans"/>
                <a:cs typeface="IBM Plex Sans"/>
                <a:sym typeface="IBM Plex Sans"/>
              </a:rPr>
              <a:t>Genre</a:t>
            </a: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: </a:t>
            </a:r>
            <a:r>
              <a:rPr lang="en-US" sz="1500" dirty="0">
                <a:latin typeface="IBM Plex Sans"/>
                <a:ea typeface="IBM Plex Sans"/>
                <a:cs typeface="IBM Plex Sans"/>
                <a:sym typeface="IBM Plex Sans"/>
              </a:rPr>
              <a:t>typing game, action, training sim, multi</a:t>
            </a: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r>
              <a:rPr lang="en-US" sz="1500" dirty="0">
                <a:latin typeface="IBM Plex Sans"/>
                <a:ea typeface="IBM Plex Sans"/>
                <a:cs typeface="IBM Plex Sans"/>
                <a:sym typeface="IBM Plex Sans"/>
              </a:rPr>
              <a:t>genre</a:t>
            </a:r>
            <a:br>
              <a:rPr lang="en-US" sz="1500" dirty="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1500" dirty="0">
                <a:latin typeface="IBM Plex Sans"/>
                <a:ea typeface="IBM Plex Sans"/>
                <a:cs typeface="IBM Plex Sans"/>
                <a:sym typeface="IBM Plex Sans"/>
              </a:rPr>
              <a:t>(includes various game modes of different genres</a:t>
            </a: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endParaRPr lang="en-US" sz="15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  <a:buFont typeface="IBM Plex Sans"/>
              <a:buChar char="❖"/>
            </a:pPr>
            <a:endParaRPr lang="ru" sz="15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  <a:buFont typeface="IBM Plex Sans"/>
              <a:buChar char="❖"/>
            </a:pPr>
            <a:r>
              <a:rPr lang="en-US" sz="1500" b="1" dirty="0">
                <a:solidFill>
                  <a:srgbClr val="FFFF34"/>
                </a:solidFill>
                <a:latin typeface="IBM Plex Sans"/>
                <a:ea typeface="IBM Plex Sans"/>
                <a:cs typeface="IBM Plex Sans"/>
                <a:sym typeface="IBM Plex Sans"/>
              </a:rPr>
              <a:t>USP</a:t>
            </a:r>
            <a:r>
              <a:rPr lang="ru" sz="1500" dirty="0"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 marL="719999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2A6FF"/>
              </a:buClr>
              <a:buSzPts val="1500"/>
              <a:buFont typeface="IBM Plex Sans"/>
              <a:buChar char="❖"/>
            </a:pPr>
            <a:r>
              <a:rPr lang="en-US" sz="1500" dirty="0">
                <a:latin typeface="IBM Plex Sans"/>
                <a:ea typeface="IBM Plex Sans"/>
                <a:cs typeface="IBM Plex Sans"/>
                <a:sym typeface="IBM Plex Sans"/>
              </a:rPr>
              <a:t>a unique solution of </a:t>
            </a:r>
            <a:r>
              <a:rPr lang="en-US" sz="1500" b="1" dirty="0">
                <a:solidFill>
                  <a:srgbClr val="FFFF34"/>
                </a:solidFill>
                <a:latin typeface="IBM Plex Sans"/>
                <a:sym typeface="IBM Plex Sans"/>
              </a:rPr>
              <a:t>problems with controls </a:t>
            </a:r>
            <a:r>
              <a:rPr lang="en-US" sz="1500" dirty="0">
                <a:latin typeface="IBM Plex Sans"/>
                <a:ea typeface="IBM Plex Sans"/>
                <a:cs typeface="IBM Plex Sans"/>
                <a:sym typeface="IBM Plex Sans"/>
              </a:rPr>
              <a:t>in typing games (switching controls with TAB button);</a:t>
            </a:r>
            <a:endParaRPr lang="ru-RU" sz="15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719999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2A6FF"/>
              </a:buClr>
              <a:buSzPts val="1500"/>
              <a:buFont typeface="IBM Plex Sans"/>
              <a:buChar char="❖"/>
            </a:pPr>
            <a:r>
              <a:rPr lang="en-US" sz="1500" dirty="0">
                <a:latin typeface="IBM Plex Sans"/>
                <a:ea typeface="IBM Plex Sans"/>
                <a:cs typeface="IBM Plex Sans"/>
                <a:sym typeface="IBM Plex Sans"/>
              </a:rPr>
              <a:t>professional </a:t>
            </a:r>
            <a:r>
              <a:rPr lang="en-US" sz="1500" b="1" dirty="0">
                <a:solidFill>
                  <a:srgbClr val="FFFF34"/>
                </a:solidFill>
                <a:latin typeface="IBM Plex Sans"/>
                <a:sym typeface="IBM Plex Sans"/>
              </a:rPr>
              <a:t>tools for typing analysis</a:t>
            </a:r>
            <a:r>
              <a:rPr lang="en-US" sz="1500" dirty="0">
                <a:latin typeface="IBM Plex Sans"/>
                <a:ea typeface="IBM Plex Sans"/>
                <a:cs typeface="IBM Plex Sans"/>
                <a:sym typeface="IBM Plex Sans"/>
              </a:rPr>
              <a:t> (developed outside the project);</a:t>
            </a:r>
            <a:endParaRPr lang="ru-RU" sz="15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719999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2A6FF"/>
              </a:buClr>
              <a:buSzPts val="1500"/>
              <a:buFont typeface="IBM Plex Sans"/>
              <a:buChar char="❖"/>
            </a:pPr>
            <a:r>
              <a:rPr lang="en-US" sz="1500" b="1" dirty="0">
                <a:solidFill>
                  <a:srgbClr val="FFFF34"/>
                </a:solidFill>
                <a:latin typeface="IBM Plex Sans"/>
                <a:ea typeface="IBM Plex Sans"/>
                <a:cs typeface="IBM Plex Sans"/>
                <a:sym typeface="IBM Plex Sans"/>
              </a:rPr>
              <a:t>an in-game constructor</a:t>
            </a:r>
            <a:r>
              <a:rPr lang="en-US" sz="1500" dirty="0">
                <a:solidFill>
                  <a:srgbClr val="FFFF34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500" dirty="0">
                <a:latin typeface="IBM Plex Sans"/>
                <a:ea typeface="IBM Plex Sans"/>
                <a:cs typeface="IBM Plex Sans"/>
                <a:sym typeface="IBM Plex Sans"/>
              </a:rPr>
              <a:t>that allows users to create their own game modes with their own rules.</a:t>
            </a:r>
            <a:endParaRPr lang="ru" sz="15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22" name="Google Shape;187;p29">
            <a:extLst>
              <a:ext uri="{FF2B5EF4-FFF2-40B4-BE49-F238E27FC236}">
                <a16:creationId xmlns:a16="http://schemas.microsoft.com/office/drawing/2014/main" id="{8D6BC45F-542C-4EE9-BA31-A004FCF41956}"/>
              </a:ext>
            </a:extLst>
          </p:cNvPr>
          <p:cNvGrpSpPr/>
          <p:nvPr/>
        </p:nvGrpSpPr>
        <p:grpSpPr>
          <a:xfrm>
            <a:off x="0" y="4549499"/>
            <a:ext cx="9144000" cy="594001"/>
            <a:chOff x="0" y="6065998"/>
            <a:chExt cx="12192000" cy="792002"/>
          </a:xfrm>
          <a:solidFill>
            <a:schemeClr val="bg2">
              <a:lumMod val="50000"/>
            </a:schemeClr>
          </a:solidFill>
        </p:grpSpPr>
        <p:sp>
          <p:nvSpPr>
            <p:cNvPr id="23" name="Google Shape;188;p29">
              <a:extLst>
                <a:ext uri="{FF2B5EF4-FFF2-40B4-BE49-F238E27FC236}">
                  <a16:creationId xmlns:a16="http://schemas.microsoft.com/office/drawing/2014/main" id="{E5505D8D-2113-4B35-90AB-AEF7B0ABAF1E}"/>
                </a:ext>
              </a:extLst>
            </p:cNvPr>
            <p:cNvSpPr/>
            <p:nvPr/>
          </p:nvSpPr>
          <p:spPr>
            <a:xfrm rot="10800000">
              <a:off x="2046600" y="6065998"/>
              <a:ext cx="10145400" cy="792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" name="Google Shape;189;p29">
              <a:extLst>
                <a:ext uri="{FF2B5EF4-FFF2-40B4-BE49-F238E27FC236}">
                  <a16:creationId xmlns:a16="http://schemas.microsoft.com/office/drawing/2014/main" id="{F7F4F74A-DE93-4709-BFA9-BF66EE7459D6}"/>
                </a:ext>
              </a:extLst>
            </p:cNvPr>
            <p:cNvGrpSpPr/>
            <p:nvPr/>
          </p:nvGrpSpPr>
          <p:grpSpPr>
            <a:xfrm>
              <a:off x="0" y="6066000"/>
              <a:ext cx="2949198" cy="792000"/>
              <a:chOff x="10032000" y="0"/>
              <a:chExt cx="2949198" cy="792000"/>
            </a:xfrm>
            <a:grpFill/>
          </p:grpSpPr>
          <p:sp>
            <p:nvSpPr>
              <p:cNvPr id="25" name="Google Shape;190;p29">
                <a:extLst>
                  <a:ext uri="{FF2B5EF4-FFF2-40B4-BE49-F238E27FC236}">
                    <a16:creationId xmlns:a16="http://schemas.microsoft.com/office/drawing/2014/main" id="{5F192287-938E-4F78-BE53-65718CA4E407}"/>
                  </a:ext>
                </a:extLst>
              </p:cNvPr>
              <p:cNvSpPr/>
              <p:nvPr/>
            </p:nvSpPr>
            <p:spPr>
              <a:xfrm rot="10800000">
                <a:off x="10032000" y="0"/>
                <a:ext cx="2160000" cy="792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91;p29">
                <a:extLst>
                  <a:ext uri="{FF2B5EF4-FFF2-40B4-BE49-F238E27FC236}">
                    <a16:creationId xmlns:a16="http://schemas.microsoft.com/office/drawing/2014/main" id="{CBEDCBBF-1E39-4DDF-82BB-1FE09BD07D71}"/>
                  </a:ext>
                </a:extLst>
              </p:cNvPr>
              <p:cNvSpPr/>
              <p:nvPr/>
            </p:nvSpPr>
            <p:spPr>
              <a:xfrm>
                <a:off x="12189198" y="0"/>
                <a:ext cx="792000" cy="792000"/>
              </a:xfrm>
              <a:prstGeom prst="rtTriangle">
                <a:avLst/>
              </a:prstGeom>
              <a:grp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7" name="Google Shape;192;p29">
                <a:extLst>
                  <a:ext uri="{FF2B5EF4-FFF2-40B4-BE49-F238E27FC236}">
                    <a16:creationId xmlns:a16="http://schemas.microsoft.com/office/drawing/2014/main" id="{AA7B16DB-FCB6-4AA7-B245-105C35A2C6C9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429252" y="240595"/>
                <a:ext cx="1386495" cy="356527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pic>
        <p:nvPicPr>
          <p:cNvPr id="28" name="Google Shape;193;p29">
            <a:extLst>
              <a:ext uri="{FF2B5EF4-FFF2-40B4-BE49-F238E27FC236}">
                <a16:creationId xmlns:a16="http://schemas.microsoft.com/office/drawing/2014/main" id="{F5BA77A8-197F-4B31-842E-DAA99A15EC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5863" y="4383394"/>
            <a:ext cx="1298138" cy="84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6DF6F7-DD6C-4172-A220-1A56CF0B7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918" y="2436551"/>
            <a:ext cx="2701909" cy="1409385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404EC3-017E-4F74-82AE-73539CE983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918" y="560112"/>
            <a:ext cx="2701909" cy="1519824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827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hoose Game">
            <a:hlinkClick r:id="" action="ppaction://media"/>
            <a:extLst>
              <a:ext uri="{FF2B5EF4-FFF2-40B4-BE49-F238E27FC236}">
                <a16:creationId xmlns:a16="http://schemas.microsoft.com/office/drawing/2014/main" id="{DB40E0E8-FFFD-4620-862F-80B5788A49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44288" y="456740"/>
            <a:ext cx="3123858" cy="175717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Google Shape;185;p29">
            <a:extLst>
              <a:ext uri="{FF2B5EF4-FFF2-40B4-BE49-F238E27FC236}">
                <a16:creationId xmlns:a16="http://schemas.microsoft.com/office/drawing/2014/main" id="{3DDD1BD8-18A9-4742-A2EF-E98CD8D5C0F9}"/>
              </a:ext>
            </a:extLst>
          </p:cNvPr>
          <p:cNvSpPr txBox="1"/>
          <p:nvPr/>
        </p:nvSpPr>
        <p:spPr>
          <a:xfrm>
            <a:off x="393173" y="284925"/>
            <a:ext cx="83238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92D05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Gameplay</a:t>
            </a:r>
            <a:endParaRPr lang="ru-RU" sz="3000" dirty="0">
              <a:solidFill>
                <a:srgbClr val="92D05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pSp>
        <p:nvGrpSpPr>
          <p:cNvPr id="22" name="Google Shape;187;p29">
            <a:extLst>
              <a:ext uri="{FF2B5EF4-FFF2-40B4-BE49-F238E27FC236}">
                <a16:creationId xmlns:a16="http://schemas.microsoft.com/office/drawing/2014/main" id="{8D6BC45F-542C-4EE9-BA31-A004FCF41956}"/>
              </a:ext>
            </a:extLst>
          </p:cNvPr>
          <p:cNvGrpSpPr/>
          <p:nvPr/>
        </p:nvGrpSpPr>
        <p:grpSpPr>
          <a:xfrm>
            <a:off x="0" y="4549499"/>
            <a:ext cx="9144000" cy="594001"/>
            <a:chOff x="0" y="6065998"/>
            <a:chExt cx="12192000" cy="792002"/>
          </a:xfrm>
          <a:solidFill>
            <a:schemeClr val="bg2">
              <a:lumMod val="50000"/>
            </a:schemeClr>
          </a:solidFill>
        </p:grpSpPr>
        <p:sp>
          <p:nvSpPr>
            <p:cNvPr id="23" name="Google Shape;188;p29">
              <a:extLst>
                <a:ext uri="{FF2B5EF4-FFF2-40B4-BE49-F238E27FC236}">
                  <a16:creationId xmlns:a16="http://schemas.microsoft.com/office/drawing/2014/main" id="{E5505D8D-2113-4B35-90AB-AEF7B0ABAF1E}"/>
                </a:ext>
              </a:extLst>
            </p:cNvPr>
            <p:cNvSpPr/>
            <p:nvPr/>
          </p:nvSpPr>
          <p:spPr>
            <a:xfrm rot="10800000">
              <a:off x="2046600" y="6065998"/>
              <a:ext cx="10145400" cy="792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" name="Google Shape;189;p29">
              <a:extLst>
                <a:ext uri="{FF2B5EF4-FFF2-40B4-BE49-F238E27FC236}">
                  <a16:creationId xmlns:a16="http://schemas.microsoft.com/office/drawing/2014/main" id="{F7F4F74A-DE93-4709-BFA9-BF66EE7459D6}"/>
                </a:ext>
              </a:extLst>
            </p:cNvPr>
            <p:cNvGrpSpPr/>
            <p:nvPr/>
          </p:nvGrpSpPr>
          <p:grpSpPr>
            <a:xfrm>
              <a:off x="0" y="6066000"/>
              <a:ext cx="2949198" cy="792000"/>
              <a:chOff x="10032000" y="0"/>
              <a:chExt cx="2949198" cy="792000"/>
            </a:xfrm>
            <a:grpFill/>
          </p:grpSpPr>
          <p:sp>
            <p:nvSpPr>
              <p:cNvPr id="25" name="Google Shape;190;p29">
                <a:extLst>
                  <a:ext uri="{FF2B5EF4-FFF2-40B4-BE49-F238E27FC236}">
                    <a16:creationId xmlns:a16="http://schemas.microsoft.com/office/drawing/2014/main" id="{5F192287-938E-4F78-BE53-65718CA4E407}"/>
                  </a:ext>
                </a:extLst>
              </p:cNvPr>
              <p:cNvSpPr/>
              <p:nvPr/>
            </p:nvSpPr>
            <p:spPr>
              <a:xfrm rot="10800000">
                <a:off x="10032000" y="0"/>
                <a:ext cx="2160000" cy="792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91;p29">
                <a:extLst>
                  <a:ext uri="{FF2B5EF4-FFF2-40B4-BE49-F238E27FC236}">
                    <a16:creationId xmlns:a16="http://schemas.microsoft.com/office/drawing/2014/main" id="{CBEDCBBF-1E39-4DDF-82BB-1FE09BD07D71}"/>
                  </a:ext>
                </a:extLst>
              </p:cNvPr>
              <p:cNvSpPr/>
              <p:nvPr/>
            </p:nvSpPr>
            <p:spPr>
              <a:xfrm>
                <a:off x="12189198" y="0"/>
                <a:ext cx="792000" cy="792000"/>
              </a:xfrm>
              <a:prstGeom prst="rtTriangle">
                <a:avLst/>
              </a:prstGeom>
              <a:grp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7" name="Google Shape;192;p29">
                <a:extLst>
                  <a:ext uri="{FF2B5EF4-FFF2-40B4-BE49-F238E27FC236}">
                    <a16:creationId xmlns:a16="http://schemas.microsoft.com/office/drawing/2014/main" id="{AA7B16DB-FCB6-4AA7-B245-105C35A2C6C9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10429252" y="240595"/>
                <a:ext cx="1386495" cy="356527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pic>
        <p:nvPicPr>
          <p:cNvPr id="28" name="Google Shape;193;p29">
            <a:extLst>
              <a:ext uri="{FF2B5EF4-FFF2-40B4-BE49-F238E27FC236}">
                <a16:creationId xmlns:a16="http://schemas.microsoft.com/office/drawing/2014/main" id="{F5BA77A8-197F-4B31-842E-DAA99A15ECC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845863" y="4383394"/>
            <a:ext cx="1298138" cy="84918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6C9C3A-CF47-4596-BCE0-23BB2C00B7A4}"/>
              </a:ext>
            </a:extLst>
          </p:cNvPr>
          <p:cNvSpPr txBox="1"/>
          <p:nvPr/>
        </p:nvSpPr>
        <p:spPr>
          <a:xfrm>
            <a:off x="4241273" y="2922435"/>
            <a:ext cx="4529891" cy="340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33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</a:pPr>
            <a:endParaRPr lang="en-US" sz="1500" dirty="0">
              <a:latin typeface="IBM Plex Sans"/>
              <a:sym typeface="IBM Plex Sans"/>
            </a:endParaRPr>
          </a:p>
        </p:txBody>
      </p:sp>
      <p:pic>
        <p:nvPicPr>
          <p:cNvPr id="9" name="Quit">
            <a:hlinkClick r:id="" action="ppaction://media"/>
            <a:extLst>
              <a:ext uri="{FF2B5EF4-FFF2-40B4-BE49-F238E27FC236}">
                <a16:creationId xmlns:a16="http://schemas.microsoft.com/office/drawing/2014/main" id="{F0D5F1C4-9809-4932-B835-EA32E738991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49970" y="2316020"/>
            <a:ext cx="3123858" cy="175717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Google Shape;186;p29">
            <a:extLst>
              <a:ext uri="{FF2B5EF4-FFF2-40B4-BE49-F238E27FC236}">
                <a16:creationId xmlns:a16="http://schemas.microsoft.com/office/drawing/2014/main" id="{DE8A5474-DF3A-4DCB-A98F-D76DBEB674CA}"/>
              </a:ext>
            </a:extLst>
          </p:cNvPr>
          <p:cNvSpPr txBox="1"/>
          <p:nvPr/>
        </p:nvSpPr>
        <p:spPr>
          <a:xfrm>
            <a:off x="393173" y="913269"/>
            <a:ext cx="4313506" cy="86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333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</a:pPr>
            <a:r>
              <a:rPr lang="en-US" sz="1500" dirty="0">
                <a:latin typeface="IBM Plex Sans"/>
                <a:sym typeface="IBM Plex Sans"/>
              </a:rPr>
              <a:t>The project is a training </a:t>
            </a:r>
            <a:r>
              <a:rPr lang="en-US" sz="1500" b="1" dirty="0">
                <a:solidFill>
                  <a:srgbClr val="FFFF00"/>
                </a:solidFill>
                <a:latin typeface="IBM Plex Sans"/>
                <a:sym typeface="IBM Plex Sans"/>
              </a:rPr>
              <a:t>polygon</a:t>
            </a:r>
            <a:r>
              <a:rPr lang="en-US" sz="1500" dirty="0">
                <a:latin typeface="IBM Plex Sans"/>
                <a:sym typeface="IBM Plex Sans"/>
              </a:rPr>
              <a:t> with various practice modes and games implemented on the internal engine.</a:t>
            </a:r>
          </a:p>
        </p:txBody>
      </p:sp>
      <p:sp>
        <p:nvSpPr>
          <p:cNvPr id="15" name="Google Shape;186;p29">
            <a:extLst>
              <a:ext uri="{FF2B5EF4-FFF2-40B4-BE49-F238E27FC236}">
                <a16:creationId xmlns:a16="http://schemas.microsoft.com/office/drawing/2014/main" id="{AE2CE84C-CB51-49A3-83B0-9D186D606C4B}"/>
              </a:ext>
            </a:extLst>
          </p:cNvPr>
          <p:cNvSpPr txBox="1"/>
          <p:nvPr/>
        </p:nvSpPr>
        <p:spPr>
          <a:xfrm>
            <a:off x="4572000" y="2692008"/>
            <a:ext cx="3568839" cy="1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333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</a:pPr>
            <a:r>
              <a:rPr lang="en-US" sz="1500" dirty="0">
                <a:latin typeface="IBM Plex Sans"/>
                <a:sym typeface="IBM Plex Sans"/>
              </a:rPr>
              <a:t>Each game is an </a:t>
            </a:r>
            <a:r>
              <a:rPr lang="en-US" sz="1500" b="1" dirty="0">
                <a:solidFill>
                  <a:srgbClr val="FFFF00"/>
                </a:solidFill>
                <a:latin typeface="IBM Plex Sans"/>
                <a:sym typeface="IBM Plex Sans"/>
              </a:rPr>
              <a:t>interpretation</a:t>
            </a:r>
            <a:r>
              <a:rPr lang="en-US" sz="1500" dirty="0">
                <a:latin typeface="IBM Plex Sans"/>
                <a:sym typeface="IBM Plex Sans"/>
              </a:rPr>
              <a:t> of certain genre in a “typing” setting (e.g. survival game, run &amp; gun, stealth-action and etc.).</a:t>
            </a:r>
          </a:p>
        </p:txBody>
      </p:sp>
    </p:spTree>
    <p:extLst>
      <p:ext uri="{BB962C8B-B14F-4D97-AF65-F5344CB8AC3E}">
        <p14:creationId xmlns:p14="http://schemas.microsoft.com/office/powerpoint/2010/main" val="95935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9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7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85;p29">
            <a:extLst>
              <a:ext uri="{FF2B5EF4-FFF2-40B4-BE49-F238E27FC236}">
                <a16:creationId xmlns:a16="http://schemas.microsoft.com/office/drawing/2014/main" id="{3DDD1BD8-18A9-4742-A2EF-E98CD8D5C0F9}"/>
              </a:ext>
            </a:extLst>
          </p:cNvPr>
          <p:cNvSpPr txBox="1"/>
          <p:nvPr/>
        </p:nvSpPr>
        <p:spPr>
          <a:xfrm>
            <a:off x="393173" y="284925"/>
            <a:ext cx="83238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92D05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Game Setting</a:t>
            </a:r>
            <a:endParaRPr lang="ru-RU" sz="3000" dirty="0">
              <a:solidFill>
                <a:srgbClr val="92D05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1" name="Google Shape;186;p29">
            <a:extLst>
              <a:ext uri="{FF2B5EF4-FFF2-40B4-BE49-F238E27FC236}">
                <a16:creationId xmlns:a16="http://schemas.microsoft.com/office/drawing/2014/main" id="{4F27D53B-75FD-4CC0-A53E-41EA03B609AE}"/>
              </a:ext>
            </a:extLst>
          </p:cNvPr>
          <p:cNvSpPr txBox="1"/>
          <p:nvPr/>
        </p:nvSpPr>
        <p:spPr>
          <a:xfrm>
            <a:off x="393173" y="913269"/>
            <a:ext cx="4660520" cy="1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333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</a:pPr>
            <a:r>
              <a:rPr lang="en-US" sz="1500" dirty="0">
                <a:latin typeface="IBM Plex Sans"/>
                <a:sym typeface="IBM Plex Sans"/>
              </a:rPr>
              <a:t>Globally, the game is made in a </a:t>
            </a:r>
            <a:r>
              <a:rPr lang="en-US" sz="1500" b="1" dirty="0">
                <a:solidFill>
                  <a:srgbClr val="FFFF00"/>
                </a:solidFill>
                <a:latin typeface="IBM Plex Sans"/>
                <a:sym typeface="IBM Plex Sans"/>
              </a:rPr>
              <a:t>typing setting</a:t>
            </a:r>
            <a:r>
              <a:rPr lang="en-US" sz="1500" dirty="0">
                <a:latin typeface="IBM Plex Sans"/>
                <a:sym typeface="IBM Plex Sans"/>
              </a:rPr>
              <a:t>, i.e. any interaction with the environment (killing enemies, completing quests, resource collecting) to one degree or another involves typing.</a:t>
            </a:r>
          </a:p>
        </p:txBody>
      </p:sp>
      <p:grpSp>
        <p:nvGrpSpPr>
          <p:cNvPr id="22" name="Google Shape;187;p29">
            <a:extLst>
              <a:ext uri="{FF2B5EF4-FFF2-40B4-BE49-F238E27FC236}">
                <a16:creationId xmlns:a16="http://schemas.microsoft.com/office/drawing/2014/main" id="{8D6BC45F-542C-4EE9-BA31-A004FCF41956}"/>
              </a:ext>
            </a:extLst>
          </p:cNvPr>
          <p:cNvGrpSpPr/>
          <p:nvPr/>
        </p:nvGrpSpPr>
        <p:grpSpPr>
          <a:xfrm>
            <a:off x="0" y="4549499"/>
            <a:ext cx="9144000" cy="594001"/>
            <a:chOff x="0" y="6065998"/>
            <a:chExt cx="12192000" cy="792002"/>
          </a:xfrm>
          <a:solidFill>
            <a:schemeClr val="bg2">
              <a:lumMod val="50000"/>
            </a:schemeClr>
          </a:solidFill>
        </p:grpSpPr>
        <p:sp>
          <p:nvSpPr>
            <p:cNvPr id="23" name="Google Shape;188;p29">
              <a:extLst>
                <a:ext uri="{FF2B5EF4-FFF2-40B4-BE49-F238E27FC236}">
                  <a16:creationId xmlns:a16="http://schemas.microsoft.com/office/drawing/2014/main" id="{E5505D8D-2113-4B35-90AB-AEF7B0ABAF1E}"/>
                </a:ext>
              </a:extLst>
            </p:cNvPr>
            <p:cNvSpPr/>
            <p:nvPr/>
          </p:nvSpPr>
          <p:spPr>
            <a:xfrm rot="10800000">
              <a:off x="2046600" y="6065998"/>
              <a:ext cx="10145400" cy="792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" name="Google Shape;189;p29">
              <a:extLst>
                <a:ext uri="{FF2B5EF4-FFF2-40B4-BE49-F238E27FC236}">
                  <a16:creationId xmlns:a16="http://schemas.microsoft.com/office/drawing/2014/main" id="{F7F4F74A-DE93-4709-BFA9-BF66EE7459D6}"/>
                </a:ext>
              </a:extLst>
            </p:cNvPr>
            <p:cNvGrpSpPr/>
            <p:nvPr/>
          </p:nvGrpSpPr>
          <p:grpSpPr>
            <a:xfrm>
              <a:off x="0" y="6066000"/>
              <a:ext cx="2949198" cy="792000"/>
              <a:chOff x="10032000" y="0"/>
              <a:chExt cx="2949198" cy="792000"/>
            </a:xfrm>
            <a:grpFill/>
          </p:grpSpPr>
          <p:sp>
            <p:nvSpPr>
              <p:cNvPr id="25" name="Google Shape;190;p29">
                <a:extLst>
                  <a:ext uri="{FF2B5EF4-FFF2-40B4-BE49-F238E27FC236}">
                    <a16:creationId xmlns:a16="http://schemas.microsoft.com/office/drawing/2014/main" id="{5F192287-938E-4F78-BE53-65718CA4E407}"/>
                  </a:ext>
                </a:extLst>
              </p:cNvPr>
              <p:cNvSpPr/>
              <p:nvPr/>
            </p:nvSpPr>
            <p:spPr>
              <a:xfrm rot="10800000">
                <a:off x="10032000" y="0"/>
                <a:ext cx="2160000" cy="792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91;p29">
                <a:extLst>
                  <a:ext uri="{FF2B5EF4-FFF2-40B4-BE49-F238E27FC236}">
                    <a16:creationId xmlns:a16="http://schemas.microsoft.com/office/drawing/2014/main" id="{CBEDCBBF-1E39-4DDF-82BB-1FE09BD07D71}"/>
                  </a:ext>
                </a:extLst>
              </p:cNvPr>
              <p:cNvSpPr/>
              <p:nvPr/>
            </p:nvSpPr>
            <p:spPr>
              <a:xfrm>
                <a:off x="12189198" y="0"/>
                <a:ext cx="792000" cy="792000"/>
              </a:xfrm>
              <a:prstGeom prst="rtTriangle">
                <a:avLst/>
              </a:prstGeom>
              <a:grp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7" name="Google Shape;192;p29">
                <a:extLst>
                  <a:ext uri="{FF2B5EF4-FFF2-40B4-BE49-F238E27FC236}">
                    <a16:creationId xmlns:a16="http://schemas.microsoft.com/office/drawing/2014/main" id="{AA7B16DB-FCB6-4AA7-B245-105C35A2C6C9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429252" y="240595"/>
                <a:ext cx="1386495" cy="356527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pic>
        <p:nvPicPr>
          <p:cNvPr id="28" name="Google Shape;193;p29">
            <a:extLst>
              <a:ext uri="{FF2B5EF4-FFF2-40B4-BE49-F238E27FC236}">
                <a16:creationId xmlns:a16="http://schemas.microsoft.com/office/drawing/2014/main" id="{F5BA77A8-197F-4B31-842E-DAA99A15EC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5863" y="4383394"/>
            <a:ext cx="1298138" cy="84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870558-6F7D-42E7-BD44-9B52B4438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973" y="1290200"/>
            <a:ext cx="2926334" cy="163844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6C9C3A-CF47-4596-BCE0-23BB2C00B7A4}"/>
              </a:ext>
            </a:extLst>
          </p:cNvPr>
          <p:cNvSpPr txBox="1"/>
          <p:nvPr/>
        </p:nvSpPr>
        <p:spPr>
          <a:xfrm>
            <a:off x="393173" y="2407235"/>
            <a:ext cx="4529891" cy="605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33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</a:pPr>
            <a:r>
              <a:rPr lang="en-US" sz="1500" dirty="0">
                <a:latin typeface="IBM Plex Sans"/>
                <a:sym typeface="IBM Plex Sans"/>
              </a:rPr>
              <a:t>Depending on game mode, the nuances of the setting, as well as the game genres, may </a:t>
            </a:r>
            <a:r>
              <a:rPr lang="en-US" sz="1500" b="1" dirty="0">
                <a:solidFill>
                  <a:srgbClr val="FFFF00"/>
                </a:solidFill>
                <a:latin typeface="IBM Plex Sans"/>
                <a:sym typeface="IBM Plex Sans"/>
              </a:rPr>
              <a:t>vary</a:t>
            </a:r>
            <a:r>
              <a:rPr lang="en-US" sz="1500" dirty="0">
                <a:latin typeface="IBM Plex Sans"/>
                <a:sym typeface="IBM Plex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1148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85;p29">
            <a:extLst>
              <a:ext uri="{FF2B5EF4-FFF2-40B4-BE49-F238E27FC236}">
                <a16:creationId xmlns:a16="http://schemas.microsoft.com/office/drawing/2014/main" id="{3DDD1BD8-18A9-4742-A2EF-E98CD8D5C0F9}"/>
              </a:ext>
            </a:extLst>
          </p:cNvPr>
          <p:cNvSpPr txBox="1"/>
          <p:nvPr/>
        </p:nvSpPr>
        <p:spPr>
          <a:xfrm>
            <a:off x="393173" y="284925"/>
            <a:ext cx="83238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92D05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Visual style</a:t>
            </a:r>
            <a:endParaRPr lang="ru-RU" sz="3000" dirty="0">
              <a:solidFill>
                <a:srgbClr val="92D05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1" name="Google Shape;186;p29">
            <a:extLst>
              <a:ext uri="{FF2B5EF4-FFF2-40B4-BE49-F238E27FC236}">
                <a16:creationId xmlns:a16="http://schemas.microsoft.com/office/drawing/2014/main" id="{4F27D53B-75FD-4CC0-A53E-41EA03B609AE}"/>
              </a:ext>
            </a:extLst>
          </p:cNvPr>
          <p:cNvSpPr txBox="1"/>
          <p:nvPr/>
        </p:nvSpPr>
        <p:spPr>
          <a:xfrm>
            <a:off x="393173" y="913269"/>
            <a:ext cx="4306418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333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</a:pPr>
            <a:r>
              <a:rPr lang="en-US" sz="1500" dirty="0">
                <a:latin typeface="IBM Plex Sans"/>
                <a:sym typeface="IBM Plex Sans"/>
              </a:rPr>
              <a:t>The game is made in a </a:t>
            </a:r>
            <a:r>
              <a:rPr lang="en-US" sz="1500" b="1" dirty="0">
                <a:solidFill>
                  <a:srgbClr val="FFFF00"/>
                </a:solidFill>
                <a:latin typeface="IBM Plex Sans"/>
                <a:sym typeface="IBM Plex Sans"/>
              </a:rPr>
              <a:t>minimalistic pixel style </a:t>
            </a:r>
            <a:r>
              <a:rPr lang="en-US" sz="1500" dirty="0">
                <a:latin typeface="IBM Plex Sans"/>
                <a:sym typeface="IBM Plex Sans"/>
              </a:rPr>
              <a:t>and uses a top-down view.</a:t>
            </a:r>
          </a:p>
        </p:txBody>
      </p:sp>
      <p:grpSp>
        <p:nvGrpSpPr>
          <p:cNvPr id="22" name="Google Shape;187;p29">
            <a:extLst>
              <a:ext uri="{FF2B5EF4-FFF2-40B4-BE49-F238E27FC236}">
                <a16:creationId xmlns:a16="http://schemas.microsoft.com/office/drawing/2014/main" id="{8D6BC45F-542C-4EE9-BA31-A004FCF41956}"/>
              </a:ext>
            </a:extLst>
          </p:cNvPr>
          <p:cNvGrpSpPr/>
          <p:nvPr/>
        </p:nvGrpSpPr>
        <p:grpSpPr>
          <a:xfrm>
            <a:off x="0" y="4549499"/>
            <a:ext cx="9144000" cy="594001"/>
            <a:chOff x="0" y="6065998"/>
            <a:chExt cx="12192000" cy="792002"/>
          </a:xfrm>
          <a:solidFill>
            <a:schemeClr val="bg2">
              <a:lumMod val="50000"/>
            </a:schemeClr>
          </a:solidFill>
        </p:grpSpPr>
        <p:sp>
          <p:nvSpPr>
            <p:cNvPr id="23" name="Google Shape;188;p29">
              <a:extLst>
                <a:ext uri="{FF2B5EF4-FFF2-40B4-BE49-F238E27FC236}">
                  <a16:creationId xmlns:a16="http://schemas.microsoft.com/office/drawing/2014/main" id="{E5505D8D-2113-4B35-90AB-AEF7B0ABAF1E}"/>
                </a:ext>
              </a:extLst>
            </p:cNvPr>
            <p:cNvSpPr/>
            <p:nvPr/>
          </p:nvSpPr>
          <p:spPr>
            <a:xfrm rot="10800000">
              <a:off x="2046600" y="6065998"/>
              <a:ext cx="10145400" cy="792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" name="Google Shape;189;p29">
              <a:extLst>
                <a:ext uri="{FF2B5EF4-FFF2-40B4-BE49-F238E27FC236}">
                  <a16:creationId xmlns:a16="http://schemas.microsoft.com/office/drawing/2014/main" id="{F7F4F74A-DE93-4709-BFA9-BF66EE7459D6}"/>
                </a:ext>
              </a:extLst>
            </p:cNvPr>
            <p:cNvGrpSpPr/>
            <p:nvPr/>
          </p:nvGrpSpPr>
          <p:grpSpPr>
            <a:xfrm>
              <a:off x="0" y="6066000"/>
              <a:ext cx="2949198" cy="792000"/>
              <a:chOff x="10032000" y="0"/>
              <a:chExt cx="2949198" cy="792000"/>
            </a:xfrm>
            <a:grpFill/>
          </p:grpSpPr>
          <p:sp>
            <p:nvSpPr>
              <p:cNvPr id="25" name="Google Shape;190;p29">
                <a:extLst>
                  <a:ext uri="{FF2B5EF4-FFF2-40B4-BE49-F238E27FC236}">
                    <a16:creationId xmlns:a16="http://schemas.microsoft.com/office/drawing/2014/main" id="{5F192287-938E-4F78-BE53-65718CA4E407}"/>
                  </a:ext>
                </a:extLst>
              </p:cNvPr>
              <p:cNvSpPr/>
              <p:nvPr/>
            </p:nvSpPr>
            <p:spPr>
              <a:xfrm rot="10800000">
                <a:off x="10032000" y="0"/>
                <a:ext cx="2160000" cy="792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91;p29">
                <a:extLst>
                  <a:ext uri="{FF2B5EF4-FFF2-40B4-BE49-F238E27FC236}">
                    <a16:creationId xmlns:a16="http://schemas.microsoft.com/office/drawing/2014/main" id="{CBEDCBBF-1E39-4DDF-82BB-1FE09BD07D71}"/>
                  </a:ext>
                </a:extLst>
              </p:cNvPr>
              <p:cNvSpPr/>
              <p:nvPr/>
            </p:nvSpPr>
            <p:spPr>
              <a:xfrm>
                <a:off x="12189198" y="0"/>
                <a:ext cx="792000" cy="792000"/>
              </a:xfrm>
              <a:prstGeom prst="rtTriangle">
                <a:avLst/>
              </a:prstGeom>
              <a:grp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7" name="Google Shape;192;p29">
                <a:extLst>
                  <a:ext uri="{FF2B5EF4-FFF2-40B4-BE49-F238E27FC236}">
                    <a16:creationId xmlns:a16="http://schemas.microsoft.com/office/drawing/2014/main" id="{AA7B16DB-FCB6-4AA7-B245-105C35A2C6C9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429252" y="240595"/>
                <a:ext cx="1386495" cy="356527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pic>
        <p:nvPicPr>
          <p:cNvPr id="28" name="Google Shape;193;p29">
            <a:extLst>
              <a:ext uri="{FF2B5EF4-FFF2-40B4-BE49-F238E27FC236}">
                <a16:creationId xmlns:a16="http://schemas.microsoft.com/office/drawing/2014/main" id="{F5BA77A8-197F-4B31-842E-DAA99A15ECC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45863" y="4383394"/>
            <a:ext cx="1298138" cy="84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ameplay">
            <a:hlinkClick r:id="" action="ppaction://media"/>
            <a:extLst>
              <a:ext uri="{FF2B5EF4-FFF2-40B4-BE49-F238E27FC236}">
                <a16:creationId xmlns:a16="http://schemas.microsoft.com/office/drawing/2014/main" id="{F6B94670-ADFF-4FD2-9DC2-FCF55EDDE8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01261" y="550367"/>
            <a:ext cx="3510280" cy="197453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CD8009-D8EB-4AF5-AFED-48D20F48F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59" y="1816686"/>
            <a:ext cx="3510281" cy="197453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86;p29">
            <a:extLst>
              <a:ext uri="{FF2B5EF4-FFF2-40B4-BE49-F238E27FC236}">
                <a16:creationId xmlns:a16="http://schemas.microsoft.com/office/drawing/2014/main" id="{BED38FF4-6CBD-4285-8A52-3B5BB861E3AF}"/>
              </a:ext>
            </a:extLst>
          </p:cNvPr>
          <p:cNvSpPr txBox="1"/>
          <p:nvPr/>
        </p:nvSpPr>
        <p:spPr>
          <a:xfrm>
            <a:off x="4928871" y="2999973"/>
            <a:ext cx="3788102" cy="334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333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</a:pPr>
            <a:r>
              <a:rPr lang="en-US" sz="1500" b="1" dirty="0">
                <a:solidFill>
                  <a:srgbClr val="FFFF00"/>
                </a:solidFill>
                <a:latin typeface="IBM Plex Sans"/>
                <a:sym typeface="IBM Plex Sans"/>
              </a:rPr>
              <a:t>Visual reference</a:t>
            </a:r>
            <a:r>
              <a:rPr lang="ru-RU" sz="1500" dirty="0">
                <a:latin typeface="IBM Plex Sans"/>
                <a:sym typeface="IBM Plex Sans"/>
              </a:rPr>
              <a:t>: </a:t>
            </a:r>
            <a:r>
              <a:rPr lang="en-US" sz="1500" dirty="0">
                <a:latin typeface="IBM Plex Sans"/>
                <a:sym typeface="IBM Plex Sans"/>
              </a:rPr>
              <a:t>20 Minutes Till Dawn</a:t>
            </a:r>
            <a:r>
              <a:rPr lang="ru-RU" sz="1500" dirty="0">
                <a:latin typeface="IBM Plex Sans"/>
                <a:sym typeface="IBM Plex Sans"/>
              </a:rPr>
              <a:t>.</a:t>
            </a:r>
            <a:endParaRPr lang="en-US" sz="1500" dirty="0">
              <a:latin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34768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85;p29">
            <a:extLst>
              <a:ext uri="{FF2B5EF4-FFF2-40B4-BE49-F238E27FC236}">
                <a16:creationId xmlns:a16="http://schemas.microsoft.com/office/drawing/2014/main" id="{3DDD1BD8-18A9-4742-A2EF-E98CD8D5C0F9}"/>
              </a:ext>
            </a:extLst>
          </p:cNvPr>
          <p:cNvSpPr txBox="1"/>
          <p:nvPr/>
        </p:nvSpPr>
        <p:spPr>
          <a:xfrm>
            <a:off x="393173" y="284925"/>
            <a:ext cx="83238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92D05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Target audience</a:t>
            </a:r>
            <a:endParaRPr lang="ru" sz="3000" dirty="0">
              <a:solidFill>
                <a:srgbClr val="92D05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1" name="Google Shape;186;p29">
            <a:extLst>
              <a:ext uri="{FF2B5EF4-FFF2-40B4-BE49-F238E27FC236}">
                <a16:creationId xmlns:a16="http://schemas.microsoft.com/office/drawing/2014/main" id="{4F27D53B-75FD-4CC0-A53E-41EA03B609AE}"/>
              </a:ext>
            </a:extLst>
          </p:cNvPr>
          <p:cNvSpPr txBox="1"/>
          <p:nvPr/>
        </p:nvSpPr>
        <p:spPr>
          <a:xfrm>
            <a:off x="393173" y="913269"/>
            <a:ext cx="5470216" cy="298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  <a:buFont typeface="IBM Plex Sans"/>
              <a:buChar char="❖"/>
            </a:pPr>
            <a:r>
              <a:rPr lang="en-US" sz="1500" b="1" dirty="0">
                <a:solidFill>
                  <a:srgbClr val="FFFF34"/>
                </a:solidFill>
                <a:latin typeface="IBM Plex Sans"/>
                <a:sym typeface="IBM Plex Sans"/>
              </a:rPr>
              <a:t>Main target audience</a:t>
            </a:r>
            <a:r>
              <a:rPr lang="ru-RU" sz="1500" dirty="0">
                <a:latin typeface="IBM Plex Sans"/>
                <a:sym typeface="IBM Plex Sans"/>
              </a:rPr>
              <a:t>: </a:t>
            </a:r>
            <a:r>
              <a:rPr lang="en-US" sz="1500" dirty="0">
                <a:latin typeface="IBM Plex Sans"/>
                <a:sym typeface="IBM Plex Sans"/>
              </a:rPr>
              <a:t>People interested in fast typing (any genre and age).</a:t>
            </a:r>
            <a:endParaRPr lang="ru-RU" sz="1500" dirty="0">
              <a:latin typeface="IBM Plex Sans"/>
              <a:sym typeface="IBM Plex Sa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  <a:buFont typeface="IBM Plex Sans"/>
              <a:buChar char="❖"/>
            </a:pPr>
            <a:endParaRPr lang="ru-RU" sz="1500" dirty="0">
              <a:latin typeface="IBM Plex Sans"/>
              <a:sym typeface="IBM Plex Sa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  <a:buFont typeface="IBM Plex Sans"/>
              <a:buChar char="❖"/>
            </a:pPr>
            <a:r>
              <a:rPr lang="en-US" sz="1500" b="1" dirty="0">
                <a:solidFill>
                  <a:srgbClr val="FFFF34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Preferred genres</a:t>
            </a:r>
            <a:r>
              <a:rPr lang="ru" sz="1500" dirty="0"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 marL="719999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2A6FF"/>
              </a:buClr>
              <a:buSzPts val="1500"/>
              <a:buFont typeface="IBM Plex Sans"/>
              <a:buChar char="❖"/>
            </a:pPr>
            <a:r>
              <a:rPr lang="en-US" sz="1500" b="1" dirty="0">
                <a:latin typeface="IBM Plex Sans"/>
                <a:sym typeface="IBM Plex Sans"/>
              </a:rPr>
              <a:t>Typing games</a:t>
            </a:r>
            <a:r>
              <a:rPr lang="en-US" sz="1500" dirty="0">
                <a:latin typeface="IBM Plex Sans"/>
                <a:sym typeface="IBM Plex Sans"/>
              </a:rPr>
              <a:t>: The </a:t>
            </a:r>
            <a:r>
              <a:rPr lang="en-US" sz="1500" dirty="0" err="1">
                <a:latin typeface="IBM Plex Sans"/>
                <a:sym typeface="IBM Plex Sans"/>
              </a:rPr>
              <a:t>Textorcist</a:t>
            </a:r>
            <a:r>
              <a:rPr lang="en-US" sz="1500" dirty="0">
                <a:latin typeface="IBM Plex Sans"/>
                <a:sym typeface="IBM Plex Sans"/>
              </a:rPr>
              <a:t>, </a:t>
            </a:r>
            <a:r>
              <a:rPr lang="en-US" sz="1500" dirty="0" err="1">
                <a:latin typeface="IBM Plex Sans"/>
                <a:sym typeface="IBM Plex Sans"/>
              </a:rPr>
              <a:t>Epistory</a:t>
            </a:r>
            <a:r>
              <a:rPr lang="en-US" sz="1500" dirty="0">
                <a:latin typeface="IBM Plex Sans"/>
                <a:sym typeface="IBM Plex Sans"/>
              </a:rPr>
              <a:t>, Outshine</a:t>
            </a:r>
            <a:endParaRPr lang="en-US" sz="1500" b="1" dirty="0">
              <a:latin typeface="IBM Plex Sans"/>
              <a:sym typeface="IBM Plex Sans"/>
            </a:endParaRPr>
          </a:p>
          <a:p>
            <a:pPr marL="719999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2A6FF"/>
              </a:buClr>
              <a:buSzPts val="1500"/>
              <a:buFont typeface="IBM Plex Sans"/>
              <a:buChar char="❖"/>
            </a:pPr>
            <a:r>
              <a:rPr lang="en-US" sz="1500" b="1" dirty="0">
                <a:latin typeface="IBM Plex Sans"/>
                <a:sym typeface="IBM Plex Sans"/>
              </a:rPr>
              <a:t>Run &amp; Gun</a:t>
            </a:r>
            <a:r>
              <a:rPr lang="en-US" sz="1500" dirty="0">
                <a:latin typeface="IBM Plex Sans"/>
                <a:sym typeface="IBM Plex Sans"/>
              </a:rPr>
              <a:t>: 20 Minutes Till Dawn, GOONER</a:t>
            </a:r>
          </a:p>
          <a:p>
            <a:pPr marL="719999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2A6FF"/>
              </a:buClr>
              <a:buSzPts val="1500"/>
              <a:buFont typeface="IBM Plex Sans"/>
              <a:buChar char="❖"/>
            </a:pPr>
            <a:r>
              <a:rPr lang="en-US" sz="1500" b="1" dirty="0">
                <a:latin typeface="IBM Plex Sans"/>
                <a:sym typeface="IBM Plex Sans"/>
              </a:rPr>
              <a:t>Stealth-Action</a:t>
            </a:r>
            <a:r>
              <a:rPr lang="en-US" sz="1500" dirty="0">
                <a:latin typeface="IBM Plex Sans"/>
                <a:sym typeface="IBM Plex Sans"/>
              </a:rPr>
              <a:t>: OGAT</a:t>
            </a:r>
          </a:p>
          <a:p>
            <a:pPr marL="396149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2A6FF"/>
              </a:buClr>
              <a:buSzPts val="1500"/>
            </a:pPr>
            <a:endParaRPr lang="en-US" sz="1500" dirty="0">
              <a:latin typeface="IBM Plex Sans"/>
              <a:sym typeface="IBM Plex Sa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  <a:buFont typeface="IBM Plex Sans"/>
              <a:buChar char="❖"/>
            </a:pPr>
            <a:r>
              <a:rPr lang="en-US" sz="1500" b="1" dirty="0">
                <a:solidFill>
                  <a:srgbClr val="FFFF34"/>
                </a:solidFill>
                <a:latin typeface="IBM Plex Sans"/>
                <a:ea typeface="IBM Plex Sans"/>
                <a:cs typeface="IBM Plex Sans"/>
                <a:sym typeface="IBM Plex Sans"/>
              </a:rPr>
              <a:t>Hobbies</a:t>
            </a:r>
            <a:r>
              <a:rPr lang="ru" sz="1500" dirty="0"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 marL="396149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2A6FF"/>
              </a:buClr>
              <a:buSzPts val="1500"/>
            </a:pPr>
            <a:r>
              <a:rPr lang="en-US" sz="1500" b="1" dirty="0">
                <a:latin typeface="IBM Plex Sans"/>
                <a:sym typeface="IBM Plex Sans"/>
              </a:rPr>
              <a:t>Typing sites </a:t>
            </a:r>
            <a:r>
              <a:rPr lang="ru-RU" sz="1500" dirty="0">
                <a:latin typeface="IBM Plex Sans"/>
                <a:sym typeface="IBM Plex Sans"/>
              </a:rPr>
              <a:t>(</a:t>
            </a:r>
            <a:r>
              <a:rPr lang="en-US" sz="1500" dirty="0" err="1">
                <a:latin typeface="IBM Plex Sans"/>
                <a:sym typeface="IBM Plex Sans"/>
              </a:rPr>
              <a:t>Klavogonki</a:t>
            </a:r>
            <a:r>
              <a:rPr lang="en-US" sz="1500" dirty="0">
                <a:latin typeface="IBM Plex Sans"/>
                <a:sym typeface="IBM Plex Sans"/>
              </a:rPr>
              <a:t>, 10FastFingers, </a:t>
            </a:r>
            <a:r>
              <a:rPr lang="en-US" sz="1500" dirty="0" err="1">
                <a:latin typeface="IBM Plex Sans"/>
                <a:sym typeface="IBM Plex Sans"/>
              </a:rPr>
              <a:t>TypingClub</a:t>
            </a:r>
            <a:r>
              <a:rPr lang="en-US" sz="1500" dirty="0">
                <a:latin typeface="IBM Plex Sans"/>
                <a:sym typeface="IBM Plex Sans"/>
              </a:rPr>
              <a:t>, </a:t>
            </a:r>
            <a:r>
              <a:rPr lang="en-US" sz="1500" dirty="0" err="1">
                <a:latin typeface="IBM Plex Sans"/>
                <a:sym typeface="IBM Plex Sans"/>
              </a:rPr>
              <a:t>Ratatype</a:t>
            </a:r>
            <a:r>
              <a:rPr lang="en-US" sz="1500" dirty="0">
                <a:latin typeface="IBM Plex Sans"/>
                <a:sym typeface="IBM Plex Sans"/>
              </a:rPr>
              <a:t>)</a:t>
            </a:r>
          </a:p>
        </p:txBody>
      </p:sp>
      <p:grpSp>
        <p:nvGrpSpPr>
          <p:cNvPr id="22" name="Google Shape;187;p29">
            <a:extLst>
              <a:ext uri="{FF2B5EF4-FFF2-40B4-BE49-F238E27FC236}">
                <a16:creationId xmlns:a16="http://schemas.microsoft.com/office/drawing/2014/main" id="{8D6BC45F-542C-4EE9-BA31-A004FCF41956}"/>
              </a:ext>
            </a:extLst>
          </p:cNvPr>
          <p:cNvGrpSpPr/>
          <p:nvPr/>
        </p:nvGrpSpPr>
        <p:grpSpPr>
          <a:xfrm>
            <a:off x="0" y="4549499"/>
            <a:ext cx="9144000" cy="594001"/>
            <a:chOff x="0" y="6065998"/>
            <a:chExt cx="12192000" cy="792002"/>
          </a:xfrm>
          <a:solidFill>
            <a:schemeClr val="bg2">
              <a:lumMod val="50000"/>
            </a:schemeClr>
          </a:solidFill>
        </p:grpSpPr>
        <p:sp>
          <p:nvSpPr>
            <p:cNvPr id="23" name="Google Shape;188;p29">
              <a:extLst>
                <a:ext uri="{FF2B5EF4-FFF2-40B4-BE49-F238E27FC236}">
                  <a16:creationId xmlns:a16="http://schemas.microsoft.com/office/drawing/2014/main" id="{E5505D8D-2113-4B35-90AB-AEF7B0ABAF1E}"/>
                </a:ext>
              </a:extLst>
            </p:cNvPr>
            <p:cNvSpPr/>
            <p:nvPr/>
          </p:nvSpPr>
          <p:spPr>
            <a:xfrm rot="10800000">
              <a:off x="2046600" y="6065998"/>
              <a:ext cx="10145400" cy="792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" name="Google Shape;189;p29">
              <a:extLst>
                <a:ext uri="{FF2B5EF4-FFF2-40B4-BE49-F238E27FC236}">
                  <a16:creationId xmlns:a16="http://schemas.microsoft.com/office/drawing/2014/main" id="{F7F4F74A-DE93-4709-BFA9-BF66EE7459D6}"/>
                </a:ext>
              </a:extLst>
            </p:cNvPr>
            <p:cNvGrpSpPr/>
            <p:nvPr/>
          </p:nvGrpSpPr>
          <p:grpSpPr>
            <a:xfrm>
              <a:off x="0" y="6066000"/>
              <a:ext cx="2949198" cy="792000"/>
              <a:chOff x="10032000" y="0"/>
              <a:chExt cx="2949198" cy="792000"/>
            </a:xfrm>
            <a:grpFill/>
          </p:grpSpPr>
          <p:sp>
            <p:nvSpPr>
              <p:cNvPr id="25" name="Google Shape;190;p29">
                <a:extLst>
                  <a:ext uri="{FF2B5EF4-FFF2-40B4-BE49-F238E27FC236}">
                    <a16:creationId xmlns:a16="http://schemas.microsoft.com/office/drawing/2014/main" id="{5F192287-938E-4F78-BE53-65718CA4E407}"/>
                  </a:ext>
                </a:extLst>
              </p:cNvPr>
              <p:cNvSpPr/>
              <p:nvPr/>
            </p:nvSpPr>
            <p:spPr>
              <a:xfrm rot="10800000">
                <a:off x="10032000" y="0"/>
                <a:ext cx="2160000" cy="792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91;p29">
                <a:extLst>
                  <a:ext uri="{FF2B5EF4-FFF2-40B4-BE49-F238E27FC236}">
                    <a16:creationId xmlns:a16="http://schemas.microsoft.com/office/drawing/2014/main" id="{CBEDCBBF-1E39-4DDF-82BB-1FE09BD07D71}"/>
                  </a:ext>
                </a:extLst>
              </p:cNvPr>
              <p:cNvSpPr/>
              <p:nvPr/>
            </p:nvSpPr>
            <p:spPr>
              <a:xfrm>
                <a:off x="12189198" y="0"/>
                <a:ext cx="792000" cy="792000"/>
              </a:xfrm>
              <a:prstGeom prst="rtTriangle">
                <a:avLst/>
              </a:prstGeom>
              <a:grp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7" name="Google Shape;192;p29">
                <a:extLst>
                  <a:ext uri="{FF2B5EF4-FFF2-40B4-BE49-F238E27FC236}">
                    <a16:creationId xmlns:a16="http://schemas.microsoft.com/office/drawing/2014/main" id="{AA7B16DB-FCB6-4AA7-B245-105C35A2C6C9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429252" y="240595"/>
                <a:ext cx="1386495" cy="356527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pic>
        <p:nvPicPr>
          <p:cNvPr id="28" name="Google Shape;193;p29">
            <a:extLst>
              <a:ext uri="{FF2B5EF4-FFF2-40B4-BE49-F238E27FC236}">
                <a16:creationId xmlns:a16="http://schemas.microsoft.com/office/drawing/2014/main" id="{F5BA77A8-197F-4B31-842E-DAA99A15EC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5863" y="4383394"/>
            <a:ext cx="1298138" cy="8491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3784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85;p29">
            <a:extLst>
              <a:ext uri="{FF2B5EF4-FFF2-40B4-BE49-F238E27FC236}">
                <a16:creationId xmlns:a16="http://schemas.microsoft.com/office/drawing/2014/main" id="{3DDD1BD8-18A9-4742-A2EF-E98CD8D5C0F9}"/>
              </a:ext>
            </a:extLst>
          </p:cNvPr>
          <p:cNvSpPr txBox="1"/>
          <p:nvPr/>
        </p:nvSpPr>
        <p:spPr>
          <a:xfrm>
            <a:off x="393173" y="284925"/>
            <a:ext cx="83238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92D05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Distribution model</a:t>
            </a:r>
            <a:endParaRPr lang="ru" sz="3000" dirty="0">
              <a:solidFill>
                <a:srgbClr val="92D05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pSp>
        <p:nvGrpSpPr>
          <p:cNvPr id="22" name="Google Shape;187;p29">
            <a:extLst>
              <a:ext uri="{FF2B5EF4-FFF2-40B4-BE49-F238E27FC236}">
                <a16:creationId xmlns:a16="http://schemas.microsoft.com/office/drawing/2014/main" id="{8D6BC45F-542C-4EE9-BA31-A004FCF41956}"/>
              </a:ext>
            </a:extLst>
          </p:cNvPr>
          <p:cNvGrpSpPr/>
          <p:nvPr/>
        </p:nvGrpSpPr>
        <p:grpSpPr>
          <a:xfrm>
            <a:off x="0" y="4549499"/>
            <a:ext cx="9144000" cy="594001"/>
            <a:chOff x="0" y="6065998"/>
            <a:chExt cx="12192000" cy="792002"/>
          </a:xfrm>
          <a:solidFill>
            <a:schemeClr val="bg2">
              <a:lumMod val="50000"/>
            </a:schemeClr>
          </a:solidFill>
        </p:grpSpPr>
        <p:sp>
          <p:nvSpPr>
            <p:cNvPr id="23" name="Google Shape;188;p29">
              <a:extLst>
                <a:ext uri="{FF2B5EF4-FFF2-40B4-BE49-F238E27FC236}">
                  <a16:creationId xmlns:a16="http://schemas.microsoft.com/office/drawing/2014/main" id="{E5505D8D-2113-4B35-90AB-AEF7B0ABAF1E}"/>
                </a:ext>
              </a:extLst>
            </p:cNvPr>
            <p:cNvSpPr/>
            <p:nvPr/>
          </p:nvSpPr>
          <p:spPr>
            <a:xfrm rot="10800000">
              <a:off x="2046600" y="6065998"/>
              <a:ext cx="10145400" cy="792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" name="Google Shape;189;p29">
              <a:extLst>
                <a:ext uri="{FF2B5EF4-FFF2-40B4-BE49-F238E27FC236}">
                  <a16:creationId xmlns:a16="http://schemas.microsoft.com/office/drawing/2014/main" id="{F7F4F74A-DE93-4709-BFA9-BF66EE7459D6}"/>
                </a:ext>
              </a:extLst>
            </p:cNvPr>
            <p:cNvGrpSpPr/>
            <p:nvPr/>
          </p:nvGrpSpPr>
          <p:grpSpPr>
            <a:xfrm>
              <a:off x="0" y="6066000"/>
              <a:ext cx="2949198" cy="792000"/>
              <a:chOff x="10032000" y="0"/>
              <a:chExt cx="2949198" cy="792000"/>
            </a:xfrm>
            <a:grpFill/>
          </p:grpSpPr>
          <p:sp>
            <p:nvSpPr>
              <p:cNvPr id="25" name="Google Shape;190;p29">
                <a:extLst>
                  <a:ext uri="{FF2B5EF4-FFF2-40B4-BE49-F238E27FC236}">
                    <a16:creationId xmlns:a16="http://schemas.microsoft.com/office/drawing/2014/main" id="{5F192287-938E-4F78-BE53-65718CA4E407}"/>
                  </a:ext>
                </a:extLst>
              </p:cNvPr>
              <p:cNvSpPr/>
              <p:nvPr/>
            </p:nvSpPr>
            <p:spPr>
              <a:xfrm rot="10800000">
                <a:off x="10032000" y="0"/>
                <a:ext cx="2160000" cy="792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91;p29">
                <a:extLst>
                  <a:ext uri="{FF2B5EF4-FFF2-40B4-BE49-F238E27FC236}">
                    <a16:creationId xmlns:a16="http://schemas.microsoft.com/office/drawing/2014/main" id="{CBEDCBBF-1E39-4DDF-82BB-1FE09BD07D71}"/>
                  </a:ext>
                </a:extLst>
              </p:cNvPr>
              <p:cNvSpPr/>
              <p:nvPr/>
            </p:nvSpPr>
            <p:spPr>
              <a:xfrm>
                <a:off x="12189198" y="0"/>
                <a:ext cx="792000" cy="792000"/>
              </a:xfrm>
              <a:prstGeom prst="rtTriangle">
                <a:avLst/>
              </a:prstGeom>
              <a:grp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7" name="Google Shape;192;p29">
                <a:extLst>
                  <a:ext uri="{FF2B5EF4-FFF2-40B4-BE49-F238E27FC236}">
                    <a16:creationId xmlns:a16="http://schemas.microsoft.com/office/drawing/2014/main" id="{AA7B16DB-FCB6-4AA7-B245-105C35A2C6C9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429252" y="240595"/>
                <a:ext cx="1386495" cy="356527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pic>
        <p:nvPicPr>
          <p:cNvPr id="28" name="Google Shape;193;p29">
            <a:extLst>
              <a:ext uri="{FF2B5EF4-FFF2-40B4-BE49-F238E27FC236}">
                <a16:creationId xmlns:a16="http://schemas.microsoft.com/office/drawing/2014/main" id="{F5BA77A8-197F-4B31-842E-DAA99A15EC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5863" y="4383394"/>
            <a:ext cx="1298138" cy="84918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86;p29">
            <a:extLst>
              <a:ext uri="{FF2B5EF4-FFF2-40B4-BE49-F238E27FC236}">
                <a16:creationId xmlns:a16="http://schemas.microsoft.com/office/drawing/2014/main" id="{66FB261F-6D9F-461D-B240-FAD2C0D31A51}"/>
              </a:ext>
            </a:extLst>
          </p:cNvPr>
          <p:cNvSpPr txBox="1"/>
          <p:nvPr/>
        </p:nvSpPr>
        <p:spPr>
          <a:xfrm>
            <a:off x="393173" y="913269"/>
            <a:ext cx="7014176" cy="272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  <a:buFont typeface="IBM Plex Sans"/>
              <a:buChar char="❖"/>
            </a:pPr>
            <a:r>
              <a:rPr lang="en-US" sz="1500" dirty="0">
                <a:latin typeface="IBM Plex Sans"/>
                <a:sym typeface="IBM Plex Sans"/>
              </a:rPr>
              <a:t>The game implements </a:t>
            </a:r>
            <a:r>
              <a:rPr lang="en-US" sz="1500" b="1" dirty="0">
                <a:solidFill>
                  <a:srgbClr val="FFFF00"/>
                </a:solidFill>
                <a:latin typeface="IBM Plex Sans"/>
                <a:sym typeface="IBM Plex Sans"/>
              </a:rPr>
              <a:t>B2P approach</a:t>
            </a:r>
            <a:r>
              <a:rPr lang="ru-RU" sz="1500" dirty="0">
                <a:latin typeface="IBM Plex Sans"/>
                <a:sym typeface="IBM Plex Sans"/>
              </a:rPr>
              <a:t> </a:t>
            </a:r>
            <a:r>
              <a:rPr lang="en-US" sz="1500" dirty="0">
                <a:latin typeface="IBM Plex Sans"/>
                <a:sym typeface="IBM Plex Sans"/>
              </a:rPr>
              <a:t>with an expanded content in the form of </a:t>
            </a:r>
            <a:r>
              <a:rPr lang="en-US" sz="1500" b="1" dirty="0">
                <a:solidFill>
                  <a:srgbClr val="FFFF34"/>
                </a:solidFill>
                <a:latin typeface="IBM Plex Sans"/>
                <a:sym typeface="IBM Plex Sans"/>
              </a:rPr>
              <a:t>DLC</a:t>
            </a:r>
            <a:r>
              <a:rPr lang="en-US" sz="1500" dirty="0">
                <a:latin typeface="IBM Plex Sans"/>
                <a:sym typeface="IBM Plex Sans"/>
              </a:rPr>
              <a:t>.</a:t>
            </a:r>
            <a:endParaRPr lang="en-US" sz="1500" b="1" dirty="0">
              <a:solidFill>
                <a:srgbClr val="FFFF00"/>
              </a:solidFill>
              <a:latin typeface="IBM Plex Sans"/>
              <a:sym typeface="IBM Plex Sans"/>
            </a:endParaRPr>
          </a:p>
          <a:p>
            <a:pPr marL="1333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</a:pPr>
            <a:endParaRPr lang="ru-RU" sz="1500" dirty="0">
              <a:latin typeface="IBM Plex Sans"/>
              <a:sym typeface="IBM Plex Sa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  <a:buFont typeface="IBM Plex Sans"/>
              <a:buChar char="❖"/>
            </a:pPr>
            <a:r>
              <a:rPr lang="en-US" sz="1500" b="1" dirty="0" err="1">
                <a:latin typeface="IBM Plex Sans"/>
                <a:sym typeface="IBM Plex Sans"/>
              </a:rPr>
              <a:t>TypeRacer</a:t>
            </a:r>
            <a:r>
              <a:rPr lang="en-US" sz="1500" b="1" dirty="0">
                <a:latin typeface="IBM Plex Sans"/>
                <a:sym typeface="IBM Plex Sans"/>
              </a:rPr>
              <a:t>, 10FastFingers, </a:t>
            </a:r>
            <a:r>
              <a:rPr lang="en-US" sz="1500" b="1" dirty="0" err="1">
                <a:latin typeface="IBM Plex Sans"/>
                <a:sym typeface="IBM Plex Sans"/>
              </a:rPr>
              <a:t>Ratatype</a:t>
            </a:r>
            <a:r>
              <a:rPr lang="en-US" sz="1500" b="1" dirty="0">
                <a:latin typeface="IBM Plex Sans"/>
                <a:sym typeface="IBM Plex Sans"/>
              </a:rPr>
              <a:t>, </a:t>
            </a:r>
            <a:r>
              <a:rPr lang="en-US" sz="1500" b="1" dirty="0" err="1">
                <a:latin typeface="IBM Plex Sans"/>
                <a:sym typeface="IBM Plex Sans"/>
              </a:rPr>
              <a:t>Klavogonki</a:t>
            </a:r>
            <a:r>
              <a:rPr lang="ru-RU" sz="1500" dirty="0">
                <a:latin typeface="IBM Plex Sans"/>
                <a:sym typeface="IBM Plex Sans"/>
              </a:rPr>
              <a:t> –</a:t>
            </a:r>
            <a:r>
              <a:rPr lang="en-US" sz="1500" dirty="0">
                <a:latin typeface="IBM Plex Sans"/>
                <a:sym typeface="IBM Plex Sans"/>
              </a:rPr>
              <a:t> sites that have proven themselves in the field of typing and have a stable, interested audience for </a:t>
            </a:r>
            <a:r>
              <a:rPr lang="en-US" sz="1500" b="1" dirty="0">
                <a:solidFill>
                  <a:srgbClr val="FFFF00"/>
                </a:solidFill>
                <a:latin typeface="IBM Plex Sans"/>
                <a:sym typeface="IBM Plex Sans"/>
              </a:rPr>
              <a:t>15 years</a:t>
            </a:r>
            <a:r>
              <a:rPr lang="en-US" sz="1500" dirty="0">
                <a:latin typeface="IBM Plex Sans"/>
                <a:sym typeface="IBM Plex Sans"/>
              </a:rPr>
              <a:t>. After a long study of the subject area, we know what is interesting to the target segment.</a:t>
            </a:r>
          </a:p>
          <a:p>
            <a:pPr marL="1333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</a:pPr>
            <a:endParaRPr lang="en-US" sz="1500" dirty="0">
              <a:latin typeface="IBM Plex Sans"/>
              <a:sym typeface="IBM Plex Sa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  <a:buFont typeface="IBM Plex Sans"/>
              <a:buChar char="❖"/>
            </a:pPr>
            <a:r>
              <a:rPr lang="en-US" sz="1500" dirty="0">
                <a:latin typeface="IBM Plex Sans"/>
                <a:sym typeface="IBM Plex Sans"/>
              </a:rPr>
              <a:t>It is planned to attract the majority of the audience through </a:t>
            </a:r>
            <a:r>
              <a:rPr lang="en-US" sz="1500" b="1" dirty="0">
                <a:solidFill>
                  <a:srgbClr val="FFFF00"/>
                </a:solidFill>
                <a:latin typeface="IBM Plex Sans"/>
                <a:sym typeface="IBM Plex Sans"/>
              </a:rPr>
              <a:t>social networks</a:t>
            </a:r>
            <a:r>
              <a:rPr lang="en-US" sz="1500" dirty="0">
                <a:latin typeface="IBM Plex Sans"/>
                <a:sym typeface="IBM Plex Sans"/>
              </a:rPr>
              <a:t> and </a:t>
            </a:r>
            <a:r>
              <a:rPr lang="en-US" sz="1500" b="1" dirty="0">
                <a:solidFill>
                  <a:srgbClr val="FFFF00"/>
                </a:solidFill>
                <a:latin typeface="IBM Plex Sans"/>
                <a:sym typeface="IBM Plex Sans"/>
              </a:rPr>
              <a:t>thematic forums</a:t>
            </a:r>
            <a:r>
              <a:rPr lang="en-US" sz="1500" dirty="0">
                <a:latin typeface="IBM Plex Sans"/>
                <a:sym typeface="IBM Plex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34520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1406</TotalTime>
  <Words>393</Words>
  <Application>Microsoft Office PowerPoint</Application>
  <PresentationFormat>Экран (16:9)</PresentationFormat>
  <Paragraphs>43</Paragraphs>
  <Slides>8</Slides>
  <Notes>8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IBM Plex Sans</vt:lpstr>
      <vt:lpstr>Calibri</vt:lpstr>
      <vt:lpstr>Century Gothic</vt:lpstr>
      <vt:lpstr>Arial</vt:lpstr>
      <vt:lpstr>IBM Plex Sans SemiBold</vt:lpstr>
      <vt:lpstr>Сетка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Artem Ayrapetov</cp:lastModifiedBy>
  <cp:revision>113</cp:revision>
  <dcterms:modified xsi:type="dcterms:W3CDTF">2024-01-07T01:04:52Z</dcterms:modified>
</cp:coreProperties>
</file>